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86"/>
  </p:notesMasterIdLst>
  <p:sldIdLst>
    <p:sldId id="256" r:id="rId2"/>
    <p:sldId id="273" r:id="rId3"/>
    <p:sldId id="274" r:id="rId4"/>
    <p:sldId id="275" r:id="rId5"/>
    <p:sldId id="276" r:id="rId6"/>
    <p:sldId id="277" r:id="rId7"/>
    <p:sldId id="278" r:id="rId8"/>
    <p:sldId id="279" r:id="rId9"/>
    <p:sldId id="350" r:id="rId10"/>
    <p:sldId id="280" r:id="rId11"/>
    <p:sldId id="281" r:id="rId12"/>
    <p:sldId id="282" r:id="rId13"/>
    <p:sldId id="283" r:id="rId14"/>
    <p:sldId id="284" r:id="rId15"/>
    <p:sldId id="343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18" r:id="rId49"/>
    <p:sldId id="319" r:id="rId50"/>
    <p:sldId id="320" r:id="rId51"/>
    <p:sldId id="321" r:id="rId52"/>
    <p:sldId id="317" r:id="rId53"/>
    <p:sldId id="323" r:id="rId54"/>
    <p:sldId id="322" r:id="rId55"/>
    <p:sldId id="324" r:id="rId56"/>
    <p:sldId id="325" r:id="rId57"/>
    <p:sldId id="326" r:id="rId58"/>
    <p:sldId id="327" r:id="rId59"/>
    <p:sldId id="328" r:id="rId60"/>
    <p:sldId id="329" r:id="rId61"/>
    <p:sldId id="330" r:id="rId62"/>
    <p:sldId id="331" r:id="rId63"/>
    <p:sldId id="332" r:id="rId64"/>
    <p:sldId id="333" r:id="rId65"/>
    <p:sldId id="334" r:id="rId66"/>
    <p:sldId id="335" r:id="rId67"/>
    <p:sldId id="336" r:id="rId68"/>
    <p:sldId id="337" r:id="rId69"/>
    <p:sldId id="341" r:id="rId70"/>
    <p:sldId id="338" r:id="rId71"/>
    <p:sldId id="339" r:id="rId72"/>
    <p:sldId id="340" r:id="rId73"/>
    <p:sldId id="342" r:id="rId74"/>
    <p:sldId id="344" r:id="rId75"/>
    <p:sldId id="345" r:id="rId76"/>
    <p:sldId id="346" r:id="rId77"/>
    <p:sldId id="347" r:id="rId78"/>
    <p:sldId id="348" r:id="rId79"/>
    <p:sldId id="349" r:id="rId80"/>
    <p:sldId id="351" r:id="rId81"/>
    <p:sldId id="352" r:id="rId82"/>
    <p:sldId id="353" r:id="rId83"/>
    <p:sldId id="354" r:id="rId84"/>
    <p:sldId id="355" r:id="rId85"/>
  </p:sldIdLst>
  <p:sldSz cx="9144000" cy="6858000" type="screen4x3"/>
  <p:notesSz cx="6946900" cy="92837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66FF"/>
    <a:srgbClr val="0099FF"/>
    <a:srgbClr val="99CCFF"/>
    <a:srgbClr val="3366CC"/>
    <a:srgbClr val="CCECFF"/>
    <a:srgbClr val="0033CC"/>
    <a:srgbClr val="6699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70" autoAdjust="0"/>
  </p:normalViewPr>
  <p:slideViewPr>
    <p:cSldViewPr>
      <p:cViewPr>
        <p:scale>
          <a:sx n="90" d="100"/>
          <a:sy n="90" d="100"/>
        </p:scale>
        <p:origin x="-1234" y="-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990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738" tIns="46369" rIns="92738" bIns="46369" numCol="1" anchor="t" anchorCtr="0" compatLnSpc="1">
            <a:prstTxWarp prst="textNoShape">
              <a:avLst/>
            </a:prstTxWarp>
          </a:bodyPr>
          <a:lstStyle>
            <a:lvl1pPr defTabSz="927100">
              <a:defRPr kumimoji="0" sz="1200">
                <a:latin typeface="Times New Roman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37000" y="0"/>
            <a:ext cx="300990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738" tIns="46369" rIns="92738" bIns="46369" numCol="1" anchor="t" anchorCtr="0" compatLnSpc="1">
            <a:prstTxWarp prst="textNoShape">
              <a:avLst/>
            </a:prstTxWarp>
          </a:bodyPr>
          <a:lstStyle>
            <a:lvl1pPr algn="r" defTabSz="927100">
              <a:defRPr kumimoji="0" sz="1200">
                <a:latin typeface="Times New Roman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23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252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35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5513" y="4410075"/>
            <a:ext cx="5095875" cy="417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738" tIns="46369" rIns="92738" bIns="4636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0150"/>
            <a:ext cx="300990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738" tIns="46369" rIns="92738" bIns="46369" numCol="1" anchor="b" anchorCtr="0" compatLnSpc="1">
            <a:prstTxWarp prst="textNoShape">
              <a:avLst/>
            </a:prstTxWarp>
          </a:bodyPr>
          <a:lstStyle>
            <a:lvl1pPr defTabSz="927100">
              <a:defRPr kumimoji="0" sz="1200">
                <a:latin typeface="Times New Roman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235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37000" y="8820150"/>
            <a:ext cx="300990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738" tIns="46369" rIns="92738" bIns="46369" numCol="1" anchor="b" anchorCtr="0" compatLnSpc="1">
            <a:prstTxWarp prst="textNoShape">
              <a:avLst/>
            </a:prstTxWarp>
          </a:bodyPr>
          <a:lstStyle>
            <a:lvl1pPr algn="r" defTabSz="927100">
              <a:defRPr kumimoji="0" sz="1200">
                <a:latin typeface="Times New Roman" pitchFamily="18" charset="0"/>
              </a:defRPr>
            </a:lvl1pPr>
          </a:lstStyle>
          <a:p>
            <a:fld id="{0A555DF2-7302-482A-B291-DFA770DB99D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52660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932183D0-00F1-4E02-A0A7-C59D85D0B92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364D2-82B7-4D50-A917-A678BAEA6C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730C4-2E92-4D57-B4BF-C3FA88FA840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en-US" alt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2173411E-9708-45F3-8DB8-B47F57BF6A5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BB6B2-DACF-42C6-8ED9-69FF285C8DE2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9CA1-4460-4342-A282-4F21C3E1F10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04CE6627-DE7E-4156-B1CF-6AF24EBD947D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0CA26-32A3-45DC-8F33-C8321F9A9D4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AC2E-1D5D-47D1-AA62-79B9D8BE393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F8C71-EB4D-42B9-A24D-EDD2B2BB7FA9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13777-BDA5-4751-9A5E-C99DCC11C8BB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ED4C57DF-CA76-4472-A0C9-0474A3E2AA2D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u_(letter)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Ronald_A._Fisher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grees_of_freedom_(statistics)#cite_note-4" TargetMode="External"/><Relationship Id="rId2" Type="http://schemas.openxmlformats.org/officeDocument/2006/relationships/hyperlink" Target="https://en.wikipedia.org/wiki/Degrees_of_freedom_(statistics)#cite_note-3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noFill/>
          <a:ln/>
        </p:spPr>
        <p:txBody>
          <a:bodyPr/>
          <a:lstStyle/>
          <a:p>
            <a:r>
              <a:rPr lang="en-US" altLang="en-US" b="0" dirty="0" smtClean="0"/>
              <a:t>[Statistics]</a:t>
            </a:r>
            <a:r>
              <a:rPr lang="en-US" altLang="en-US" b="0" dirty="0"/>
              <a:t/>
            </a:r>
            <a:br>
              <a:rPr lang="en-US" altLang="en-US" b="0" dirty="0"/>
            </a:br>
            <a:r>
              <a:rPr lang="en-US" altLang="en-US" dirty="0" smtClean="0"/>
              <a:t>For R &amp; Python</a:t>
            </a:r>
            <a:endParaRPr lang="en-US" alt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noFill/>
          <a:ln/>
        </p:spPr>
        <p:txBody>
          <a:bodyPr anchor="ctr"/>
          <a:lstStyle/>
          <a:p>
            <a:r>
              <a:rPr lang="en-US" altLang="en-US" dirty="0" smtClean="0"/>
              <a:t>[</a:t>
            </a:r>
            <a:r>
              <a:rPr lang="en-US" altLang="en-US" dirty="0" err="1" smtClean="0"/>
              <a:t>Pavan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Gudipati</a:t>
            </a:r>
            <a:r>
              <a:rPr lang="en-US" altLang="en-US" dirty="0" smtClean="0"/>
              <a:t>]</a:t>
            </a: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Eg</a:t>
            </a:r>
            <a:r>
              <a:rPr lang="en-US" dirty="0" smtClean="0"/>
              <a:t>: Marks in Examination for all students in a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 sigma = 68.3%</a:t>
            </a:r>
          </a:p>
          <a:p>
            <a:r>
              <a:rPr lang="en-US" dirty="0" smtClean="0"/>
              <a:t>2 sigma= 95.4 %</a:t>
            </a:r>
          </a:p>
          <a:p>
            <a:r>
              <a:rPr lang="en-US" dirty="0" smtClean="0"/>
              <a:t>3 sigma = 99.7</a:t>
            </a:r>
          </a:p>
          <a:p>
            <a:endParaRPr 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657600"/>
            <a:ext cx="68580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4608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350" y="1713139"/>
            <a:ext cx="2686050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749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 25 (25% Percentile ) Lower Quantile</a:t>
            </a:r>
          </a:p>
          <a:p>
            <a:r>
              <a:rPr lang="en-US" dirty="0" smtClean="0"/>
              <a:t>P 50 – Median</a:t>
            </a:r>
          </a:p>
          <a:p>
            <a:r>
              <a:rPr lang="en-US" dirty="0" smtClean="0"/>
              <a:t>P75 = Above quantile</a:t>
            </a:r>
          </a:p>
          <a:p>
            <a:endParaRPr 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124200"/>
            <a:ext cx="706755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936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Boxplot - quantile</a:t>
            </a:r>
            <a:endParaRPr lang="en-US" dirty="0"/>
          </a:p>
        </p:txBody>
      </p:sp>
      <p:pic>
        <p:nvPicPr>
          <p:cNvPr id="4813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67150" y="2879884"/>
            <a:ext cx="1562100" cy="1874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48133" name="Picture 5" descr="Image result for boxpl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057400"/>
            <a:ext cx="333375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20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 Limit theorem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Mean  = </a:t>
            </a:r>
            <a:r>
              <a:rPr lang="en-US" dirty="0" err="1"/>
              <a:t>A</a:t>
            </a:r>
            <a:r>
              <a:rPr lang="en-US" dirty="0" err="1" smtClean="0"/>
              <a:t>vearge</a:t>
            </a:r>
            <a:endParaRPr lang="en-US" dirty="0" smtClean="0"/>
          </a:p>
          <a:p>
            <a:r>
              <a:rPr lang="en-US" dirty="0" smtClean="0"/>
              <a:t>Median = Middle Number in a Sequence</a:t>
            </a:r>
          </a:p>
          <a:p>
            <a:r>
              <a:rPr lang="en-US" dirty="0" smtClean="0"/>
              <a:t>Mode  = Most Frequent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84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26130" y="3264694"/>
            <a:ext cx="264414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024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35530" y="2316004"/>
            <a:ext cx="4625340" cy="3002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1350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Deviation &amp; Variance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Amount of Variation from mean</a:t>
            </a:r>
          </a:p>
          <a:p>
            <a:r>
              <a:rPr lang="en-US" dirty="0" smtClean="0"/>
              <a:t>Low SD = Close to Mean</a:t>
            </a:r>
          </a:p>
          <a:p>
            <a:r>
              <a:rPr lang="en-US" dirty="0" smtClean="0"/>
              <a:t>High SD = Spread Across</a:t>
            </a:r>
          </a:p>
          <a:p>
            <a:r>
              <a:rPr lang="en-US" dirty="0" smtClean="0"/>
              <a:t>SD can be Negative/Positive. Variance only Positive.</a:t>
            </a:r>
            <a:endParaRPr lang="en-US" dirty="0"/>
          </a:p>
          <a:p>
            <a:r>
              <a:rPr lang="en-US" dirty="0" smtClean="0"/>
              <a:t>Variance (S) = SD ^ 2 </a:t>
            </a:r>
          </a:p>
          <a:p>
            <a:endParaRPr 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886200"/>
            <a:ext cx="246697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069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Skewness</a:t>
            </a:r>
            <a:endParaRPr lang="en-US" dirty="0"/>
          </a:p>
        </p:txBody>
      </p:sp>
      <p:pic>
        <p:nvPicPr>
          <p:cNvPr id="532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15640" y="3306604"/>
            <a:ext cx="2865120" cy="1021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772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42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61410" y="3078004"/>
            <a:ext cx="1973580" cy="1478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885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Kurtosis - Peak</a:t>
            </a:r>
            <a:endParaRPr lang="en-US" dirty="0"/>
          </a:p>
        </p:txBody>
      </p:sp>
      <p:pic>
        <p:nvPicPr>
          <p:cNvPr id="552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03032" y="1682748"/>
            <a:ext cx="5690336" cy="4268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132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Statistics</a:t>
            </a:r>
            <a:r>
              <a:rPr lang="en-US" dirty="0"/>
              <a:t> is a branch of </a:t>
            </a:r>
            <a:r>
              <a:rPr lang="en-US" dirty="0">
                <a:solidFill>
                  <a:srgbClr val="FF0000"/>
                </a:solidFill>
              </a:rPr>
              <a:t>mathematics </a:t>
            </a:r>
            <a:r>
              <a:rPr lang="en-US" dirty="0"/>
              <a:t>dealing with the </a:t>
            </a:r>
            <a:endParaRPr lang="en-US" dirty="0" smtClean="0"/>
          </a:p>
          <a:p>
            <a:r>
              <a:rPr lang="en-US" dirty="0" smtClean="0"/>
              <a:t>collection</a:t>
            </a:r>
            <a:r>
              <a:rPr lang="en-US" dirty="0"/>
              <a:t>, </a:t>
            </a:r>
            <a:endParaRPr lang="en-US" dirty="0" smtClean="0"/>
          </a:p>
          <a:p>
            <a:r>
              <a:rPr lang="en-US" dirty="0" smtClean="0"/>
              <a:t>organization</a:t>
            </a:r>
            <a:r>
              <a:rPr lang="en-US" dirty="0"/>
              <a:t>, </a:t>
            </a:r>
            <a:endParaRPr lang="en-US" dirty="0" smtClean="0"/>
          </a:p>
          <a:p>
            <a:r>
              <a:rPr lang="en-US" dirty="0" smtClean="0"/>
              <a:t>analysis,</a:t>
            </a:r>
          </a:p>
          <a:p>
            <a:r>
              <a:rPr lang="en-US" dirty="0" smtClean="0"/>
              <a:t>interpretation</a:t>
            </a:r>
            <a:r>
              <a:rPr lang="en-US" dirty="0"/>
              <a:t>, and </a:t>
            </a:r>
            <a:endParaRPr lang="en-US" dirty="0" smtClean="0"/>
          </a:p>
          <a:p>
            <a:r>
              <a:rPr lang="en-US" dirty="0" smtClean="0"/>
              <a:t>presentation </a:t>
            </a:r>
            <a:r>
              <a:rPr lang="en-US" dirty="0"/>
              <a:t>of </a:t>
            </a:r>
            <a:r>
              <a:rPr lang="en-US" dirty="0">
                <a:solidFill>
                  <a:srgbClr val="FF0000"/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42802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Degree of Freedom ( DF )  / nu</a:t>
            </a:r>
            <a:endParaRPr lang="en-US" dirty="0"/>
          </a:p>
        </p:txBody>
      </p:sp>
      <p:pic>
        <p:nvPicPr>
          <p:cNvPr id="563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9034" y="1888498"/>
            <a:ext cx="6858331" cy="3857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970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73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4955" y="1554163"/>
            <a:ext cx="6466489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918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Df</a:t>
            </a:r>
            <a:r>
              <a:rPr lang="en-US" dirty="0" smtClean="0"/>
              <a:t> = n-1</a:t>
            </a:r>
            <a:endParaRPr lang="en-US" dirty="0"/>
          </a:p>
        </p:txBody>
      </p:sp>
      <p:pic>
        <p:nvPicPr>
          <p:cNvPr id="583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50920" y="3150394"/>
            <a:ext cx="219456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600200" y="1720840"/>
            <a:ext cx="6248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equations, the typical symbol for degrees of freedom is </a:t>
            </a:r>
            <a:r>
              <a:rPr lang="en-US" i="1" dirty="0"/>
              <a:t>ν</a:t>
            </a:r>
            <a:r>
              <a:rPr lang="en-US" dirty="0"/>
              <a:t> (lowercase </a:t>
            </a:r>
            <a:r>
              <a:rPr lang="en-US" dirty="0">
                <a:hlinkClick r:id="rId3" tooltip="Nu (letter)"/>
              </a:rPr>
              <a:t>Greek letter nu</a:t>
            </a:r>
            <a:r>
              <a:rPr lang="en-US" dirty="0"/>
              <a:t>). In text and tables, the abbreviation "</a:t>
            </a:r>
            <a:r>
              <a:rPr lang="en-US" dirty="0" err="1"/>
              <a:t>d.f.</a:t>
            </a:r>
            <a:r>
              <a:rPr lang="en-US" dirty="0"/>
              <a:t>" is commonly used. </a:t>
            </a:r>
            <a:r>
              <a:rPr lang="en-US" dirty="0">
                <a:hlinkClick r:id="rId4" tooltip="Ronald A. Fisher"/>
              </a:rPr>
              <a:t>R. A. Fisher</a:t>
            </a:r>
            <a:r>
              <a:rPr lang="en-US" dirty="0"/>
              <a:t> used </a:t>
            </a:r>
            <a:r>
              <a:rPr lang="en-US" i="1" dirty="0"/>
              <a:t>n</a:t>
            </a:r>
            <a:r>
              <a:rPr lang="en-US" dirty="0"/>
              <a:t> to symbolize degrees of freedom but modern usage typically reserves </a:t>
            </a:r>
            <a:r>
              <a:rPr lang="en-US" i="1" dirty="0"/>
              <a:t>n</a:t>
            </a:r>
            <a:r>
              <a:rPr lang="en-US" dirty="0"/>
              <a:t> for sample size.</a:t>
            </a:r>
          </a:p>
        </p:txBody>
      </p:sp>
    </p:spTree>
    <p:extLst>
      <p:ext uri="{BB962C8B-B14F-4D97-AF65-F5344CB8AC3E}">
        <p14:creationId xmlns:p14="http://schemas.microsoft.com/office/powerpoint/2010/main" val="212091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Student's t-distribution   / t-test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Although the basic concept of degrees of freedom was recognized as early as 1821 in the work of astronomer and mathematician Carl Friedrich Gauss,</a:t>
            </a:r>
            <a:r>
              <a:rPr lang="en-US" sz="2000" baseline="30000" dirty="0"/>
              <a:t>[</a:t>
            </a:r>
            <a:r>
              <a:rPr lang="en-US" sz="2000" baseline="30000" dirty="0">
                <a:hlinkClick r:id="rId2"/>
              </a:rPr>
              <a:t>3]</a:t>
            </a:r>
            <a:r>
              <a:rPr lang="en-US" sz="2000" dirty="0"/>
              <a:t> its modern definition and usage was first elaborated by English statistician William Sealy </a:t>
            </a:r>
            <a:r>
              <a:rPr lang="en-US" sz="2000" dirty="0" err="1"/>
              <a:t>Gosset</a:t>
            </a:r>
            <a:r>
              <a:rPr lang="en-US" sz="2000" dirty="0"/>
              <a:t> in his 1908</a:t>
            </a:r>
            <a:r>
              <a:rPr lang="en-US" sz="2000" dirty="0">
                <a:solidFill>
                  <a:srgbClr val="FF0000"/>
                </a:solidFill>
              </a:rPr>
              <a:t> </a:t>
            </a:r>
            <a:r>
              <a:rPr lang="en-US" sz="2000" i="1" dirty="0" err="1" smtClean="0">
                <a:solidFill>
                  <a:srgbClr val="FF0000"/>
                </a:solidFill>
              </a:rPr>
              <a:t>Biometrica</a:t>
            </a:r>
            <a:r>
              <a:rPr lang="en-US" sz="2000" i="1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/>
              <a:t>article </a:t>
            </a:r>
            <a:r>
              <a:rPr lang="en-US" sz="2000" dirty="0"/>
              <a:t>"The Probable Error of a Mean", published under the pen name "Student".</a:t>
            </a:r>
            <a:r>
              <a:rPr lang="en-US" sz="2000" baseline="30000" dirty="0">
                <a:hlinkClick r:id="rId3"/>
              </a:rPr>
              <a:t>[4]</a:t>
            </a:r>
            <a:r>
              <a:rPr lang="en-US" sz="2000" dirty="0"/>
              <a:t> While </a:t>
            </a:r>
            <a:r>
              <a:rPr lang="en-US" sz="2000" dirty="0" err="1"/>
              <a:t>Gosset</a:t>
            </a:r>
            <a:r>
              <a:rPr lang="en-US" sz="2000" dirty="0"/>
              <a:t> did not actually use the term 'degrees of freedom', he explained the concept in the course of developing what became known as Student's t-distribution. The term itself was popularized by English statistician and biologist Ronald Fisher, beginning with his 1922 work on chi squares.</a:t>
            </a:r>
          </a:p>
        </p:txBody>
      </p:sp>
    </p:spTree>
    <p:extLst>
      <p:ext uri="{BB962C8B-B14F-4D97-AF65-F5344CB8AC3E}">
        <p14:creationId xmlns:p14="http://schemas.microsoft.com/office/powerpoint/2010/main" val="400765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Student's t-distribution </a:t>
            </a:r>
          </a:p>
          <a:p>
            <a:endParaRPr lang="en-US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888" y="2538413"/>
            <a:ext cx="2562225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744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04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123" y="1554163"/>
            <a:ext cx="8046154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147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 square</a:t>
            </a:r>
            <a:endParaRPr lang="en-US" dirty="0"/>
          </a:p>
        </p:txBody>
      </p:sp>
      <p:pic>
        <p:nvPicPr>
          <p:cNvPr id="614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3728" y="1554163"/>
            <a:ext cx="6788943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747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24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19400" y="2445544"/>
            <a:ext cx="36576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209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 square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 of </a:t>
            </a:r>
            <a:r>
              <a:rPr lang="en-US" dirty="0" err="1" smtClean="0"/>
              <a:t>Indepedence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is 2 category variables are dependent ??</a:t>
            </a:r>
          </a:p>
          <a:p>
            <a:r>
              <a:rPr lang="en-US" dirty="0" smtClean="0"/>
              <a:t>Cat A / Cat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15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34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81300" y="2765584"/>
            <a:ext cx="3733800" cy="210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794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Population – Complete data</a:t>
            </a:r>
          </a:p>
          <a:p>
            <a:r>
              <a:rPr lang="en-US" dirty="0" smtClean="0"/>
              <a:t>Sample – subset of Population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Population</a:t>
            </a:r>
            <a:r>
              <a:rPr lang="en-US" dirty="0" smtClean="0"/>
              <a:t>:</a:t>
            </a:r>
          </a:p>
          <a:p>
            <a:r>
              <a:rPr lang="en-US" dirty="0" smtClean="0"/>
              <a:t>Good and correct output</a:t>
            </a:r>
          </a:p>
          <a:p>
            <a:r>
              <a:rPr lang="en-US" dirty="0" smtClean="0"/>
              <a:t>Impractical or impossible or very expensive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Sample</a:t>
            </a:r>
          </a:p>
          <a:p>
            <a:r>
              <a:rPr lang="en-US" dirty="0" smtClean="0"/>
              <a:t>Simple, less expensive</a:t>
            </a:r>
          </a:p>
          <a:p>
            <a:r>
              <a:rPr lang="en-US" dirty="0" smtClean="0"/>
              <a:t>Close to Population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41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Significance : 0.05 &lt;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50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 , rho</a:t>
            </a:r>
            <a:endParaRPr lang="en-US" dirty="0"/>
          </a:p>
        </p:txBody>
      </p:sp>
      <p:pic>
        <p:nvPicPr>
          <p:cNvPr id="645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76500" y="2476024"/>
            <a:ext cx="4343400" cy="2682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445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Correlation</a:t>
            </a:r>
          </a:p>
          <a:p>
            <a:r>
              <a:rPr lang="en-US" dirty="0" smtClean="0"/>
              <a:t>Direction : Positive/ Negative</a:t>
            </a:r>
          </a:p>
          <a:p>
            <a:r>
              <a:rPr lang="en-US" dirty="0" smtClean="0"/>
              <a:t>Strength : Low , Medium, high</a:t>
            </a:r>
          </a:p>
          <a:p>
            <a:endParaRPr lang="en-US" dirty="0"/>
          </a:p>
          <a:p>
            <a:r>
              <a:rPr lang="en-US" dirty="0" smtClean="0"/>
              <a:t>Between -1 to 0 to +1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98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plot / </a:t>
            </a:r>
            <a:r>
              <a:rPr lang="en-US" dirty="0" err="1" smtClean="0"/>
              <a:t>reg</a:t>
            </a:r>
            <a:r>
              <a:rPr lang="en-US" dirty="0" smtClean="0"/>
              <a:t> plot</a:t>
            </a:r>
            <a:endParaRPr lang="en-US" dirty="0"/>
          </a:p>
        </p:txBody>
      </p:sp>
      <p:pic>
        <p:nvPicPr>
          <p:cNvPr id="655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40330" y="2456974"/>
            <a:ext cx="4015740" cy="2720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867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Plot &amp; Equation</a:t>
            </a:r>
            <a:endParaRPr lang="en-US" dirty="0"/>
          </a:p>
        </p:txBody>
      </p:sp>
      <p:pic>
        <p:nvPicPr>
          <p:cNvPr id="6656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0690" y="1893094"/>
            <a:ext cx="5875020" cy="384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165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75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08910" y="2788444"/>
            <a:ext cx="387858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694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Corr</a:t>
            </a:r>
            <a:r>
              <a:rPr lang="en-US" dirty="0" smtClean="0"/>
              <a:t> Coefficient</a:t>
            </a:r>
            <a:endParaRPr lang="en-US" dirty="0"/>
          </a:p>
        </p:txBody>
      </p:sp>
      <p:pic>
        <p:nvPicPr>
          <p:cNvPr id="686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44240" y="3211354"/>
            <a:ext cx="2407920" cy="1211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140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Cov</a:t>
            </a:r>
            <a:r>
              <a:rPr lang="en-US" dirty="0" smtClean="0"/>
              <a:t>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96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10940" y="3036094"/>
            <a:ext cx="187452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127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06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5020" y="2091214"/>
            <a:ext cx="5166360" cy="3451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484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Normal</a:t>
            </a:r>
          </a:p>
          <a:p>
            <a:r>
              <a:rPr lang="en-US" dirty="0" smtClean="0"/>
              <a:t>Binomial</a:t>
            </a:r>
          </a:p>
          <a:p>
            <a:r>
              <a:rPr lang="en-US" dirty="0" smtClean="0"/>
              <a:t>Poisson</a:t>
            </a:r>
          </a:p>
          <a:p>
            <a:r>
              <a:rPr lang="en-US" dirty="0" err="1" smtClean="0"/>
              <a:t>Bernouli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29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Should be</a:t>
            </a:r>
          </a:p>
          <a:p>
            <a:r>
              <a:rPr lang="en-US" dirty="0" smtClean="0"/>
              <a:t>Unbiased</a:t>
            </a:r>
          </a:p>
          <a:p>
            <a:r>
              <a:rPr lang="en-US" dirty="0" smtClean="0"/>
              <a:t>Representative </a:t>
            </a:r>
          </a:p>
          <a:p>
            <a:r>
              <a:rPr lang="en-US" dirty="0" smtClean="0"/>
              <a:t>Random</a:t>
            </a:r>
          </a:p>
          <a:p>
            <a:r>
              <a:rPr lang="en-US" dirty="0" smtClean="0"/>
              <a:t>Judgement based ( Non-random) </a:t>
            </a:r>
          </a:p>
          <a:p>
            <a:endParaRPr lang="en-US" dirty="0"/>
          </a:p>
          <a:p>
            <a:r>
              <a:rPr lang="en-US" dirty="0" smtClean="0"/>
              <a:t>Advantages: Cost, Accuracy, timelines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74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691" name="Picture 1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40926" y="1686905"/>
            <a:ext cx="6014548" cy="4260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4" descr="Image result for normal distribution"/>
          <p:cNvSpPr>
            <a:spLocks noChangeAspect="1" noChangeArrowheads="1"/>
          </p:cNvSpPr>
          <p:nvPr/>
        </p:nvSpPr>
        <p:spPr bwMode="auto">
          <a:xfrm>
            <a:off x="168275" y="-1825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40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Binomial</a:t>
            </a:r>
            <a:endParaRPr lang="en-US" dirty="0"/>
          </a:p>
        </p:txBody>
      </p:sp>
      <p:pic>
        <p:nvPicPr>
          <p:cNvPr id="727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123" y="1554163"/>
            <a:ext cx="8046154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983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37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0880" y="2674144"/>
            <a:ext cx="283464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092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4756" name="Picture 4" descr="Image result for binomial distribu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057400"/>
            <a:ext cx="6858000" cy="377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93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Bernouli</a:t>
            </a:r>
            <a:endParaRPr lang="en-US" dirty="0"/>
          </a:p>
        </p:txBody>
      </p:sp>
      <p:pic>
        <p:nvPicPr>
          <p:cNvPr id="757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30892" y="1554163"/>
            <a:ext cx="6034616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63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Poisson</a:t>
            </a:r>
            <a:endParaRPr lang="en-US" dirty="0"/>
          </a:p>
        </p:txBody>
      </p:sp>
      <p:pic>
        <p:nvPicPr>
          <p:cNvPr id="768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13660" y="2765584"/>
            <a:ext cx="4069080" cy="210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873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78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123" y="1554163"/>
            <a:ext cx="8046154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950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Poission</a:t>
            </a:r>
            <a:endParaRPr lang="en-US" dirty="0" smtClean="0"/>
          </a:p>
          <a:p>
            <a:r>
              <a:rPr lang="en-US" dirty="0" smtClean="0"/>
              <a:t>Number of events 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: 4 emails per day</a:t>
            </a:r>
          </a:p>
          <a:p>
            <a:r>
              <a:rPr lang="en-US" dirty="0" smtClean="0"/>
              <a:t>Each email is independent </a:t>
            </a:r>
          </a:p>
          <a:p>
            <a:r>
              <a:rPr lang="en-US" dirty="0" smtClean="0"/>
              <a:t>Lambda -  expected number of occurrences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Bernouli</a:t>
            </a:r>
            <a:r>
              <a:rPr lang="en-US" dirty="0" smtClean="0"/>
              <a:t> :  A single success / failure of trial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21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Making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 of Hypothesis</a:t>
            </a:r>
          </a:p>
          <a:p>
            <a:r>
              <a:rPr lang="en-US" dirty="0" smtClean="0"/>
              <a:t>Null H = H-O</a:t>
            </a:r>
          </a:p>
          <a:p>
            <a:r>
              <a:rPr lang="en-US" dirty="0" smtClean="0"/>
              <a:t>Alternative H H-1 or H alpha </a:t>
            </a:r>
          </a:p>
          <a:p>
            <a:endParaRPr lang="en-US" dirty="0"/>
          </a:p>
          <a:p>
            <a:r>
              <a:rPr lang="en-US" dirty="0" smtClean="0"/>
              <a:t>Null Hypothesis:</a:t>
            </a:r>
          </a:p>
          <a:p>
            <a:r>
              <a:rPr lang="en-US" dirty="0" smtClean="0"/>
              <a:t>No difference in the data</a:t>
            </a:r>
          </a:p>
          <a:p>
            <a:r>
              <a:rPr lang="en-US" dirty="0" smtClean="0"/>
              <a:t>No relationship</a:t>
            </a:r>
          </a:p>
          <a:p>
            <a:r>
              <a:rPr lang="en-US" dirty="0" smtClean="0"/>
              <a:t>Significance levels</a:t>
            </a:r>
          </a:p>
          <a:p>
            <a:r>
              <a:rPr lang="en-US" dirty="0" smtClean="0"/>
              <a:t>Sample size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68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 – value &lt;0.05</a:t>
            </a:r>
          </a:p>
          <a:p>
            <a:r>
              <a:rPr lang="en-US" dirty="0" smtClean="0"/>
              <a:t>Measure of strength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189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Type of data</a:t>
            </a:r>
          </a:p>
          <a:p>
            <a:r>
              <a:rPr lang="en-US" dirty="0" smtClean="0"/>
              <a:t>1) Dependent -&gt; outcome</a:t>
            </a:r>
          </a:p>
          <a:p>
            <a:r>
              <a:rPr lang="en-US" dirty="0" smtClean="0"/>
              <a:t> Independent -&gt; input value</a:t>
            </a:r>
          </a:p>
          <a:p>
            <a:endParaRPr lang="en-US" dirty="0"/>
          </a:p>
          <a:p>
            <a:r>
              <a:rPr lang="en-US" dirty="0" smtClean="0"/>
              <a:t>Dependent = Exam Marks</a:t>
            </a:r>
          </a:p>
          <a:p>
            <a:r>
              <a:rPr lang="en-US" dirty="0" smtClean="0"/>
              <a:t>Independent = No of hours studied </a:t>
            </a:r>
          </a:p>
          <a:p>
            <a:endParaRPr lang="en-US" dirty="0"/>
          </a:p>
          <a:p>
            <a:r>
              <a:rPr lang="en-US" dirty="0" smtClean="0"/>
              <a:t>Qualitative and Quantitative Variables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33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Type I:</a:t>
            </a:r>
          </a:p>
          <a:p>
            <a:r>
              <a:rPr lang="en-US" dirty="0" smtClean="0"/>
              <a:t>Risk of Rejecting Null Hypothesis , when it is in fact TRUE.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: Risk of Rejecting Valid credit card</a:t>
            </a:r>
          </a:p>
          <a:p>
            <a:endParaRPr lang="en-US" dirty="0"/>
          </a:p>
          <a:p>
            <a:r>
              <a:rPr lang="en-US" b="1" dirty="0" smtClean="0">
                <a:solidFill>
                  <a:srgbClr val="FF0000"/>
                </a:solidFill>
              </a:rPr>
              <a:t>Type II</a:t>
            </a:r>
          </a:p>
          <a:p>
            <a:r>
              <a:rPr lang="en-US" dirty="0" smtClean="0"/>
              <a:t>Risk of NOT rejecting when it is FALSE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: Risk of NOT Rejecting, when Fraud Credit card.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8555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Parametric Test</a:t>
            </a:r>
          </a:p>
          <a:p>
            <a:r>
              <a:rPr lang="en-US" dirty="0" smtClean="0"/>
              <a:t>Non – Parametric test</a:t>
            </a:r>
          </a:p>
          <a:p>
            <a:r>
              <a:rPr lang="en-US" dirty="0" smtClean="0"/>
              <a:t>Need more info?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7236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Exploratory data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Frequency</a:t>
            </a:r>
          </a:p>
          <a:p>
            <a:r>
              <a:rPr lang="en-US" dirty="0" smtClean="0"/>
              <a:t>Histogram</a:t>
            </a:r>
          </a:p>
          <a:p>
            <a:r>
              <a:rPr lang="en-US" dirty="0" smtClean="0"/>
              <a:t>Boxplot</a:t>
            </a:r>
          </a:p>
          <a:p>
            <a:r>
              <a:rPr lang="en-US" dirty="0" smtClean="0"/>
              <a:t>Scatter plot</a:t>
            </a:r>
          </a:p>
          <a:p>
            <a:r>
              <a:rPr lang="en-US" dirty="0" smtClean="0"/>
              <a:t>Error Bar </a:t>
            </a:r>
            <a:r>
              <a:rPr lang="en-US" dirty="0" err="1" smtClean="0"/>
              <a:t>etc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Descriptive statistics: </a:t>
            </a:r>
            <a:r>
              <a:rPr lang="en-US" dirty="0" err="1" smtClean="0"/>
              <a:t>mean,mode,median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92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09850" y="2586514"/>
            <a:ext cx="4076700" cy="2461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00109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to information</a:t>
            </a:r>
          </a:p>
          <a:p>
            <a:r>
              <a:rPr lang="en-US" dirty="0" smtClean="0"/>
              <a:t>Information to Facts</a:t>
            </a:r>
          </a:p>
          <a:p>
            <a:r>
              <a:rPr lang="en-US" dirty="0" smtClean="0"/>
              <a:t>Fact to Knowledge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56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98270" y="1908334"/>
            <a:ext cx="6499860" cy="3817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456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  / Frequency</a:t>
            </a:r>
            <a:endParaRPr lang="en-US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68090" y="2906554"/>
            <a:ext cx="1760220" cy="1821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32982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MSE : Mean Square Error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9788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Histogram : Histogram, Q-Q Plot ( quantile)</a:t>
            </a:r>
          </a:p>
          <a:p>
            <a:r>
              <a:rPr lang="en-US" dirty="0" smtClean="0"/>
              <a:t>Significance test</a:t>
            </a:r>
          </a:p>
          <a:p>
            <a:r>
              <a:rPr lang="en-US" dirty="0" smtClean="0"/>
              <a:t>Density Plot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Ho = Normal</a:t>
            </a:r>
          </a:p>
          <a:p>
            <a:pPr marL="0" indent="0">
              <a:buNone/>
            </a:pPr>
            <a:r>
              <a:rPr lang="en-US" dirty="0" smtClean="0"/>
              <a:t>if test is significant then Non- Normal at p &lt; 0.05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9860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sample test</a:t>
            </a:r>
          </a:p>
          <a:p>
            <a:r>
              <a:rPr lang="en-US" dirty="0" smtClean="0"/>
              <a:t>Two sample test  - more?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743200"/>
            <a:ext cx="6934200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0516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Experimental</a:t>
            </a:r>
          </a:p>
          <a:p>
            <a:r>
              <a:rPr lang="en-US" dirty="0" smtClean="0"/>
              <a:t>Non-experimental ( nuclear, unethical drug design)</a:t>
            </a:r>
          </a:p>
          <a:p>
            <a:r>
              <a:rPr lang="en-US" dirty="0" smtClean="0"/>
              <a:t>Categorical  / Continuous</a:t>
            </a:r>
          </a:p>
          <a:p>
            <a:r>
              <a:rPr lang="en-US" dirty="0" smtClean="0"/>
              <a:t>Categorical: Discrete, Qualitative, Types</a:t>
            </a:r>
          </a:p>
          <a:p>
            <a:r>
              <a:rPr lang="en-US" dirty="0" smtClean="0"/>
              <a:t>Continuous: ratios, fractional, range E: Temperature</a:t>
            </a:r>
          </a:p>
          <a:p>
            <a:r>
              <a:rPr lang="en-US" dirty="0" smtClean="0"/>
              <a:t>Discrete: Counting, integer</a:t>
            </a:r>
          </a:p>
          <a:p>
            <a:endParaRPr lang="en-US" dirty="0" smtClean="0"/>
          </a:p>
          <a:p>
            <a:r>
              <a:rPr lang="en-US" dirty="0" smtClean="0"/>
              <a:t>Methods: Cluster, stratified, Random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71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An</a:t>
            </a:r>
            <a:r>
              <a:rPr lang="en-US" dirty="0" smtClean="0"/>
              <a:t>alysis </a:t>
            </a:r>
            <a:r>
              <a:rPr lang="en-US" dirty="0" smtClean="0">
                <a:solidFill>
                  <a:srgbClr val="FF0000"/>
                </a:solidFill>
              </a:rPr>
              <a:t>o</a:t>
            </a:r>
            <a:r>
              <a:rPr lang="en-US" dirty="0" smtClean="0"/>
              <a:t>f </a:t>
            </a:r>
            <a:r>
              <a:rPr lang="en-US" dirty="0" smtClean="0">
                <a:solidFill>
                  <a:srgbClr val="FF0000"/>
                </a:solidFill>
              </a:rPr>
              <a:t>Va</a:t>
            </a:r>
            <a:r>
              <a:rPr lang="en-US" dirty="0" smtClean="0"/>
              <a:t>riance </a:t>
            </a:r>
          </a:p>
          <a:p>
            <a:endParaRPr lang="en-US" dirty="0"/>
          </a:p>
          <a:p>
            <a:r>
              <a:rPr lang="en-US" dirty="0" smtClean="0"/>
              <a:t>One Way</a:t>
            </a:r>
          </a:p>
          <a:p>
            <a:r>
              <a:rPr lang="en-US" dirty="0" smtClean="0"/>
              <a:t>Two way</a:t>
            </a:r>
          </a:p>
          <a:p>
            <a:endParaRPr lang="en-US" dirty="0"/>
          </a:p>
          <a:p>
            <a:r>
              <a:rPr lang="en-US" dirty="0" err="1" smtClean="0"/>
              <a:t>Eg</a:t>
            </a:r>
            <a:r>
              <a:rPr lang="en-US" dirty="0" smtClean="0"/>
              <a:t>: which therapy is good?</a:t>
            </a:r>
          </a:p>
          <a:p>
            <a:r>
              <a:rPr lang="en-US" dirty="0" smtClean="0"/>
              <a:t>Which manufacture method is good?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958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/ two : No of independent variables</a:t>
            </a:r>
          </a:p>
          <a:p>
            <a:endParaRPr lang="en-US" dirty="0"/>
          </a:p>
          <a:p>
            <a:r>
              <a:rPr lang="en-US" dirty="0" smtClean="0"/>
              <a:t>One Way: One brand of Cereal – levels A,B,C</a:t>
            </a:r>
          </a:p>
          <a:p>
            <a:endParaRPr lang="en-US" dirty="0" smtClean="0"/>
          </a:p>
          <a:p>
            <a:r>
              <a:rPr lang="en-US" dirty="0" smtClean="0"/>
              <a:t>Two Way: Cereal and Calories – levels, X, Y</a:t>
            </a:r>
          </a:p>
          <a:p>
            <a:endParaRPr lang="en-US" dirty="0"/>
          </a:p>
          <a:p>
            <a:r>
              <a:rPr lang="en-US" dirty="0" smtClean="0"/>
              <a:t>MANOVA – Multiple</a:t>
            </a:r>
          </a:p>
          <a:p>
            <a:endParaRPr lang="en-US" dirty="0"/>
          </a:p>
          <a:p>
            <a:r>
              <a:rPr lang="en-US" dirty="0" smtClean="0"/>
              <a:t>F- Value for Confirmation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7647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706404"/>
            <a:ext cx="8382000" cy="4221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82798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27729" y="1686905"/>
            <a:ext cx="5440942" cy="4260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78880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2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33400"/>
            <a:ext cx="7499350" cy="562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93296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 distribution ( n= 30 )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67050" y="2796064"/>
            <a:ext cx="3162300" cy="204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84973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3085624"/>
            <a:ext cx="2743200" cy="146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43753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 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</a:p>
          <a:p>
            <a:r>
              <a:rPr lang="en-US" dirty="0" smtClean="0"/>
              <a:t>Simple</a:t>
            </a:r>
          </a:p>
          <a:p>
            <a:r>
              <a:rPr lang="en-US" dirty="0" smtClean="0"/>
              <a:t>Multiple</a:t>
            </a:r>
          </a:p>
          <a:p>
            <a:endParaRPr lang="en-US" dirty="0"/>
          </a:p>
          <a:p>
            <a:r>
              <a:rPr lang="en-US" dirty="0" smtClean="0"/>
              <a:t>Dependent Vs. Independent Variables</a:t>
            </a:r>
          </a:p>
          <a:p>
            <a:r>
              <a:rPr lang="en-US" dirty="0" smtClean="0"/>
              <a:t>Prediction</a:t>
            </a:r>
          </a:p>
          <a:p>
            <a:r>
              <a:rPr lang="en-US" dirty="0" smtClean="0"/>
              <a:t>Forecast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3927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Logistic Regression For category Prediction</a:t>
            </a:r>
          </a:p>
          <a:p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590800"/>
            <a:ext cx="6220740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66852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0200" y="2293144"/>
            <a:ext cx="60960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0973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Percentiles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below x %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: 75%</a:t>
            </a:r>
          </a:p>
          <a:p>
            <a:r>
              <a:rPr lang="en-US" dirty="0" smtClean="0"/>
              <a:t>25,50,75,100 %</a:t>
            </a:r>
          </a:p>
          <a:p>
            <a:r>
              <a:rPr lang="en-US" dirty="0" smtClean="0"/>
              <a:t>85%, below you 85% students out of population.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60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17420" y="1992154"/>
            <a:ext cx="4861560" cy="3649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21257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26080" y="2346484"/>
            <a:ext cx="3444240" cy="2941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3331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of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 - Residual</a:t>
            </a:r>
          </a:p>
          <a:p>
            <a:r>
              <a:rPr lang="en-US" dirty="0" smtClean="0"/>
              <a:t>R Squared : How close the data are fitted </a:t>
            </a:r>
            <a:r>
              <a:rPr lang="en-US" dirty="0" err="1" smtClean="0"/>
              <a:t>reg</a:t>
            </a:r>
            <a:r>
              <a:rPr lang="en-US" dirty="0" smtClean="0"/>
              <a:t> line.  &gt; 0.7 is good</a:t>
            </a:r>
          </a:p>
          <a:p>
            <a:r>
              <a:rPr lang="en-US" dirty="0" smtClean="0"/>
              <a:t>R adjusted</a:t>
            </a:r>
          </a:p>
          <a:p>
            <a:r>
              <a:rPr lang="en-US" dirty="0" smtClean="0"/>
              <a:t>R Sum square</a:t>
            </a:r>
          </a:p>
          <a:p>
            <a:r>
              <a:rPr lang="en-US" dirty="0" smtClean="0"/>
              <a:t>Least Square ( x- X mean)</a:t>
            </a:r>
          </a:p>
          <a:p>
            <a:endParaRPr lang="en-US" dirty="0"/>
          </a:p>
          <a:p>
            <a:r>
              <a:rPr lang="en-US" dirty="0" smtClean="0"/>
              <a:t>R = regression coefficient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9565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26080" y="2857024"/>
            <a:ext cx="3444240" cy="192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54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30892" y="1554163"/>
            <a:ext cx="6034616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35491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66950" y="2255044"/>
            <a:ext cx="47625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1308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mean squared Error</a:t>
            </a:r>
            <a:endParaRPr 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0" y="2350294"/>
            <a:ext cx="2895600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92481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30892" y="1554163"/>
            <a:ext cx="6034616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29167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 </a:t>
            </a:r>
            <a:r>
              <a:rPr lang="en-US" dirty="0" err="1" smtClean="0"/>
              <a:t>colinearity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 </a:t>
            </a:r>
            <a:r>
              <a:rPr lang="en-US" dirty="0" err="1" smtClean="0"/>
              <a:t>corr</a:t>
            </a:r>
            <a:r>
              <a:rPr lang="en-US" dirty="0" smtClean="0"/>
              <a:t> among independent variable, if present, data may not be reliable.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667000"/>
            <a:ext cx="607695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10282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Dummy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Indicator variable</a:t>
            </a:r>
          </a:p>
          <a:p>
            <a:r>
              <a:rPr lang="en-US" dirty="0" smtClean="0"/>
              <a:t>Either 0 / 1 absence / presence </a:t>
            </a:r>
          </a:p>
          <a:p>
            <a:endParaRPr lang="en-US" dirty="0"/>
          </a:p>
          <a:p>
            <a:r>
              <a:rPr lang="en-US" dirty="0" smtClean="0"/>
              <a:t>In Time series analysis</a:t>
            </a:r>
          </a:p>
          <a:p>
            <a:r>
              <a:rPr lang="en-US" dirty="0" smtClean="0"/>
              <a:t>In Forecast</a:t>
            </a:r>
          </a:p>
          <a:p>
            <a:r>
              <a:rPr lang="en-US" dirty="0" smtClean="0"/>
              <a:t>In credit scoring </a:t>
            </a:r>
          </a:p>
          <a:p>
            <a:endParaRPr lang="en-US" dirty="0"/>
          </a:p>
          <a:p>
            <a:r>
              <a:rPr lang="en-US" dirty="0" smtClean="0"/>
              <a:t>Gender , Years of Education</a:t>
            </a:r>
          </a:p>
          <a:p>
            <a:r>
              <a:rPr lang="en-US" dirty="0" smtClean="0"/>
              <a:t>K = number of levels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963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Distribution  , 1 sigma</a:t>
            </a:r>
            <a:endParaRPr lang="en-US" dirty="0"/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3260" y="2746534"/>
            <a:ext cx="2849880" cy="2141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917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 of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value into Log Value</a:t>
            </a:r>
          </a:p>
          <a:p>
            <a:r>
              <a:rPr lang="en-US" dirty="0" err="1" smtClean="0"/>
              <a:t>Logarthmic</a:t>
            </a:r>
            <a:endParaRPr lang="en-US" dirty="0" smtClean="0"/>
          </a:p>
          <a:p>
            <a:r>
              <a:rPr lang="en-US" dirty="0" err="1" smtClean="0"/>
              <a:t>Squareroot</a:t>
            </a:r>
            <a:endParaRPr lang="en-US" dirty="0" smtClean="0"/>
          </a:p>
          <a:p>
            <a:r>
              <a:rPr lang="en-US" dirty="0" smtClean="0"/>
              <a:t>Reciprocal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5226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17420" y="2719864"/>
            <a:ext cx="4861560" cy="219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97813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4878" y="2295841"/>
            <a:ext cx="6866644" cy="3042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560222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Yes / No category</a:t>
            </a:r>
          </a:p>
          <a:p>
            <a:endParaRPr lang="en-US" dirty="0"/>
          </a:p>
          <a:p>
            <a:r>
              <a:rPr lang="en-US" dirty="0" smtClean="0"/>
              <a:t>LOGIT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2882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54580" y="2674144"/>
            <a:ext cx="458724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1906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Confidence Interval</a:t>
            </a:r>
            <a:endParaRPr lang="en-US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43200" y="2483644"/>
            <a:ext cx="38100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69028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ek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194</TotalTime>
  <Words>761</Words>
  <Application>Microsoft Office PowerPoint</Application>
  <PresentationFormat>On-screen Show (4:3)</PresentationFormat>
  <Paragraphs>213</Paragraphs>
  <Slides>84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5" baseType="lpstr">
      <vt:lpstr>Trek</vt:lpstr>
      <vt:lpstr>[Statistics] For R &amp; Python</vt:lpstr>
      <vt:lpstr>PowerPoint Presentation</vt:lpstr>
      <vt:lpstr>PowerPoint Presentation</vt:lpstr>
      <vt:lpstr>sample</vt:lpstr>
      <vt:lpstr>Variable</vt:lpstr>
      <vt:lpstr>Variable</vt:lpstr>
      <vt:lpstr>Percentiles</vt:lpstr>
      <vt:lpstr>Normal Distribution  , 1 sigma</vt:lpstr>
      <vt:lpstr>Confidence Interval</vt:lpstr>
      <vt:lpstr>Eg: Marks in Examination for all students in a class</vt:lpstr>
      <vt:lpstr>PowerPoint Presentation</vt:lpstr>
      <vt:lpstr>Boxplot - quantile</vt:lpstr>
      <vt:lpstr>Central Limit theorem</vt:lpstr>
      <vt:lpstr>PowerPoint Presentation</vt:lpstr>
      <vt:lpstr>PowerPoint Presentation</vt:lpstr>
      <vt:lpstr>Standard Deviation &amp; Variance</vt:lpstr>
      <vt:lpstr>Skewness</vt:lpstr>
      <vt:lpstr>PowerPoint Presentation</vt:lpstr>
      <vt:lpstr>Kurtosis - Peak</vt:lpstr>
      <vt:lpstr>Degree of Freedom ( DF )  / nu</vt:lpstr>
      <vt:lpstr>PowerPoint Presentation</vt:lpstr>
      <vt:lpstr>Df = n-1</vt:lpstr>
      <vt:lpstr>Student's t-distribution   / t-test</vt:lpstr>
      <vt:lpstr>PowerPoint Presentation</vt:lpstr>
      <vt:lpstr>PowerPoint Presentation</vt:lpstr>
      <vt:lpstr>Chi square</vt:lpstr>
      <vt:lpstr>PowerPoint Presentation</vt:lpstr>
      <vt:lpstr>Chi square</vt:lpstr>
      <vt:lpstr>PowerPoint Presentation</vt:lpstr>
      <vt:lpstr>PowerPoint Presentation</vt:lpstr>
      <vt:lpstr>Correlation , rho</vt:lpstr>
      <vt:lpstr>PowerPoint Presentation</vt:lpstr>
      <vt:lpstr>Scatter plot / reg plot</vt:lpstr>
      <vt:lpstr>Regression Plot &amp; Equation</vt:lpstr>
      <vt:lpstr>PowerPoint Presentation</vt:lpstr>
      <vt:lpstr>Corr Coefficient</vt:lpstr>
      <vt:lpstr>Cov(x,y)</vt:lpstr>
      <vt:lpstr>PowerPoint Presentation</vt:lpstr>
      <vt:lpstr>Distribution</vt:lpstr>
      <vt:lpstr>PowerPoint Presentation</vt:lpstr>
      <vt:lpstr>Binomial</vt:lpstr>
      <vt:lpstr>PowerPoint Presentation</vt:lpstr>
      <vt:lpstr>PowerPoint Presentation</vt:lpstr>
      <vt:lpstr>Bernouli</vt:lpstr>
      <vt:lpstr>Poisson</vt:lpstr>
      <vt:lpstr>PowerPoint Presentation</vt:lpstr>
      <vt:lpstr>PowerPoint Presentation</vt:lpstr>
      <vt:lpstr>Decision Making Rules</vt:lpstr>
      <vt:lpstr>PowerPoint Presentation</vt:lpstr>
      <vt:lpstr>Errors</vt:lpstr>
      <vt:lpstr>PowerPoint Presentation</vt:lpstr>
      <vt:lpstr>Exploratory data analysis</vt:lpstr>
      <vt:lpstr>PowerPoint Presentation</vt:lpstr>
      <vt:lpstr>PowerPoint Presentation</vt:lpstr>
      <vt:lpstr>PowerPoint Presentation</vt:lpstr>
      <vt:lpstr>Histogram  / Frequency</vt:lpstr>
      <vt:lpstr>PowerPoint Presentation</vt:lpstr>
      <vt:lpstr>PowerPoint Presentation</vt:lpstr>
      <vt:lpstr>PowerPoint Presentation</vt:lpstr>
      <vt:lpstr>ANOVA</vt:lpstr>
      <vt:lpstr>PowerPoint Presentation</vt:lpstr>
      <vt:lpstr>PowerPoint Presentation</vt:lpstr>
      <vt:lpstr>PowerPoint Presentation</vt:lpstr>
      <vt:lpstr>PowerPoint Presentation</vt:lpstr>
      <vt:lpstr>t distribution ( n= 30 )</vt:lpstr>
      <vt:lpstr>PowerPoint Presentation</vt:lpstr>
      <vt:lpstr>Prediction Analytics</vt:lpstr>
      <vt:lpstr>PowerPoint Presentation</vt:lpstr>
      <vt:lpstr>PowerPoint Presentation</vt:lpstr>
      <vt:lpstr>PowerPoint Presentation</vt:lpstr>
      <vt:lpstr>Regression</vt:lpstr>
      <vt:lpstr>Quality of Regression</vt:lpstr>
      <vt:lpstr>Regression</vt:lpstr>
      <vt:lpstr>PowerPoint Presentation</vt:lpstr>
      <vt:lpstr>PowerPoint Presentation</vt:lpstr>
      <vt:lpstr>Root mean squared Error</vt:lpstr>
      <vt:lpstr>PowerPoint Presentation</vt:lpstr>
      <vt:lpstr>Multi colinearity</vt:lpstr>
      <vt:lpstr>Dummy Variable</vt:lpstr>
      <vt:lpstr>Transformation of Data</vt:lpstr>
      <vt:lpstr>PowerPoint Presentation</vt:lpstr>
      <vt:lpstr>Logistic Regression</vt:lpstr>
      <vt:lpstr>Logistic Regression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[Statistics] For R &amp; Python</dc:title>
  <dc:creator>radha</dc:creator>
  <cp:lastModifiedBy>Windows User</cp:lastModifiedBy>
  <cp:revision>128</cp:revision>
  <cp:lastPrinted>1601-01-01T00:00:00Z</cp:lastPrinted>
  <dcterms:created xsi:type="dcterms:W3CDTF">2018-07-11T15:13:59Z</dcterms:created>
  <dcterms:modified xsi:type="dcterms:W3CDTF">2019-06-18T13:47:39Z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TC010178121033</vt:lpwstr>
  </property>
</Properties>
</file>